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Press Start 2P"/>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6.xml"/><Relationship Id="rId22" Type="http://schemas.openxmlformats.org/officeDocument/2006/relationships/font" Target="fonts/Roboto-boldItalic.fntdata"/><Relationship Id="rId10" Type="http://schemas.openxmlformats.org/officeDocument/2006/relationships/slide" Target="slides/slide5.xml"/><Relationship Id="rId21"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PressStart2P-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Hello and welcome. </a:t>
            </a:r>
            <a:endParaRPr/>
          </a:p>
          <a:p>
            <a:pPr indent="0" lvl="0" marL="0" rtl="0" algn="l">
              <a:spcBef>
                <a:spcPts val="0"/>
              </a:spcBef>
              <a:spcAft>
                <a:spcPts val="0"/>
              </a:spcAft>
              <a:buNone/>
            </a:pPr>
            <a:r>
              <a:rPr lang="no"/>
              <a:t>We are group Skynet Dev Club, and we are making Toby’s Terror, which is a interactive horror video game with an AI foe.</a:t>
            </a:r>
            <a:endParaRPr/>
          </a:p>
          <a:p>
            <a:pPr indent="0" lvl="0" marL="0" rtl="0" algn="l">
              <a:spcBef>
                <a:spcPts val="0"/>
              </a:spcBef>
              <a:spcAft>
                <a:spcPts val="0"/>
              </a:spcAft>
              <a:buNone/>
            </a:pPr>
            <a:r>
              <a:rPr lang="no"/>
              <a:t>This is a </a:t>
            </a:r>
            <a:r>
              <a:rPr lang="no" u="sng"/>
              <a:t>singular</a:t>
            </a:r>
            <a:r>
              <a:rPr lang="no"/>
              <a:t> problem that we will be working with over the semester.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5f05f08b2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5f05f08b2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5f05f08b25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5f05f08b25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5f05f08b25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5f05f08b25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5f05f08b25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5f05f08b25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5f05f08b2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5f05f08b2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200">
              <a:solidFill>
                <a:schemeClr val="dk1"/>
              </a:solidFill>
            </a:endParaRPr>
          </a:p>
          <a:p>
            <a:pPr indent="-304800" lvl="0" marL="457200" rtl="0" algn="l">
              <a:lnSpc>
                <a:spcPct val="115000"/>
              </a:lnSpc>
              <a:spcBef>
                <a:spcPts val="1600"/>
              </a:spcBef>
              <a:spcAft>
                <a:spcPts val="0"/>
              </a:spcAft>
              <a:buClr>
                <a:schemeClr val="dk1"/>
              </a:buClr>
              <a:buSzPts val="1200"/>
              <a:buAutoNum type="arabicParenR"/>
            </a:pPr>
            <a:r>
              <a:rPr lang="no" sz="1200">
                <a:solidFill>
                  <a:schemeClr val="dk1"/>
                </a:solidFill>
              </a:rPr>
              <a:t>We have an AI which interact with its environment and the player and The general AI problem is its behaviour in the environment and the AI tracking a players movement.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arenR"/>
            </a:pPr>
            <a:r>
              <a:rPr lang="no" sz="1200">
                <a:solidFill>
                  <a:schemeClr val="dk1"/>
                </a:solidFill>
              </a:rPr>
              <a:t>The goal is for the AI to navigate and make decision on its own in the environment, capturing the player,  doing this in a way that is benefitting the game experience. This includes problems and difficulties like: environment interaction &amp; behaviour, for the AI. and player &amp; AI - interaction. Further problems and difficulties include making the AI more dynamic and non predictable, as well as tweaks to its parameters progressing throughout the game.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arenR"/>
            </a:pPr>
            <a:r>
              <a:rPr lang="no" sz="1200">
                <a:solidFill>
                  <a:schemeClr val="dk1"/>
                </a:solidFill>
              </a:rPr>
              <a:t>When it comes to lessons learned, i will talk mention more the general thing, and we will talk about the AI specific later in the presentation.: Use the tools available when possible and necessary, so you can spend time on the actual AI part. Important to have clear common idea. Important to setup the project early and get the foundation set. Learned that branching is the way to go for different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arenR"/>
            </a:pPr>
            <a:r>
              <a:rPr lang="no" sz="1200">
                <a:solidFill>
                  <a:schemeClr val="dk1"/>
                </a:solidFill>
              </a:rPr>
              <a:t>What went well/or not so well The implementation with Unity and GitHub went well. tasks, before merging together. But GitHub can still be a lot of hazzel, if you have not worked with it earlier. It is a great tool when it works, but if you are having a problem it can be very frustrating and time consuming  </a:t>
            </a:r>
            <a:endParaRPr sz="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61b408ab18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61b408ab18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no">
                <a:solidFill>
                  <a:schemeClr val="dk1"/>
                </a:solidFill>
              </a:rPr>
              <a:t>Development of a 2D Game using Artificial Intelligence in Unity</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no">
                <a:solidFill>
                  <a:schemeClr val="dk1"/>
                </a:solidFill>
              </a:rPr>
              <a:t>This paper was essential in shaping the intelligent behaviour of our NPC (Toby), which for our case is in 3D but still applicable.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no">
                <a:solidFill>
                  <a:schemeClr val="dk1"/>
                </a:solidFill>
              </a:rPr>
              <a:t>This paper explains the creation of NPC characteristics using Finite State Machine (FSM) AI in Unity Game Engine.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no">
                <a:solidFill>
                  <a:schemeClr val="dk1"/>
                </a:solidFill>
              </a:rPr>
              <a:t>FSM creates a workflow for TOBY by creating multiple states that can execute on unique triggers.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no">
                <a:solidFill>
                  <a:schemeClr val="dk1"/>
                </a:solidFill>
              </a:rPr>
              <a:t>TOBY’S actions will be defined as a set: {walk, run, search, follow, scare} … etc., where each action performed is defined as states and the condition for a state change (which is to transition from one action to another action) can be triggered by tricks like time elapsed or by another FSM.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no">
                <a:solidFill>
                  <a:schemeClr val="dk1"/>
                </a:solidFill>
              </a:rPr>
              <a:t>FSM’s can also be represented graphically using nodes and transitions which help visualize the flow of TOBY’s actions.</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5f05f08b2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5f05f08b2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no">
                <a:solidFill>
                  <a:schemeClr val="dk1"/>
                </a:solidFill>
              </a:rPr>
              <a:t>A navigation mesh for dynamic environments </a:t>
            </a:r>
            <a:r>
              <a:rPr lang="no">
                <a:solidFill>
                  <a:schemeClr val="dk1"/>
                </a:solidFill>
              </a:rPr>
              <a: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no">
                <a:solidFill>
                  <a:schemeClr val="dk1"/>
                </a:solidFill>
              </a:rPr>
              <a:t>This paper describes how to implement a navigation mesh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no">
                <a:solidFill>
                  <a:schemeClr val="dk1"/>
                </a:solidFill>
              </a:rPr>
              <a:t>which represents walkable space in the 3D environment.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no">
                <a:solidFill>
                  <a:schemeClr val="dk1"/>
                </a:solidFill>
              </a:rPr>
              <a:t>It helps plan visually convincing paths through the complicated environment.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no">
                <a:solidFill>
                  <a:schemeClr val="dk1"/>
                </a:solidFill>
              </a:rPr>
              <a:t>A nav mesh built into the Unity 3D was used in our project to be implemented on to a static environment.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no">
                <a:solidFill>
                  <a:schemeClr val="dk1"/>
                </a:solidFill>
              </a:rPr>
              <a:t>The methods described in the paper made the routine much faster.</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5f05f08b2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5f05f08b2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Toby gets stuck on walls and corners</a:t>
            </a:r>
            <a:endParaRPr/>
          </a:p>
          <a:p>
            <a:pPr indent="0" lvl="0" marL="0" rtl="0" algn="l">
              <a:spcBef>
                <a:spcPts val="0"/>
              </a:spcBef>
              <a:spcAft>
                <a:spcPts val="0"/>
              </a:spcAft>
              <a:buNone/>
            </a:pPr>
            <a:r>
              <a:rPr lang="no"/>
              <a:t>cast a ray in front, to left and right of toby to </a:t>
            </a:r>
            <a:r>
              <a:rPr lang="no"/>
              <a:t>receive</a:t>
            </a:r>
            <a:r>
              <a:rPr lang="no"/>
              <a:t> the </a:t>
            </a:r>
            <a:r>
              <a:rPr lang="no"/>
              <a:t>distance</a:t>
            </a:r>
            <a:r>
              <a:rPr lang="no"/>
              <a:t> to nearby </a:t>
            </a:r>
            <a:r>
              <a:rPr lang="no"/>
              <a:t>rigid</a:t>
            </a:r>
            <a:r>
              <a:rPr lang="no"/>
              <a:t> body (walls)</a:t>
            </a:r>
            <a:endParaRPr/>
          </a:p>
          <a:p>
            <a:pPr indent="0" lvl="0" marL="0" rtl="0" algn="l">
              <a:spcBef>
                <a:spcPts val="0"/>
              </a:spcBef>
              <a:spcAft>
                <a:spcPts val="0"/>
              </a:spcAft>
              <a:buNone/>
            </a:pPr>
            <a:r>
              <a:rPr lang="no"/>
              <a:t>nudge next target position based on distance the rays return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5f05f08b2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5f05f08b2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no"/>
              <a:t>Works on every </a:t>
            </a:r>
            <a:r>
              <a:rPr lang="no"/>
              <a:t>operating</a:t>
            </a:r>
            <a:r>
              <a:rPr lang="no"/>
              <a:t> system, (Linux, Mac OS, Windows). We use C# as our programming language with Unity and Visual Studio 2019 as our editors. The reason for using C# is because it has a lot of </a:t>
            </a:r>
            <a:r>
              <a:rPr lang="no"/>
              <a:t>documentation</a:t>
            </a:r>
            <a:r>
              <a:rPr lang="no"/>
              <a:t> with regards to AI work and general programming problems. Unity was preferred </a:t>
            </a:r>
            <a:r>
              <a:rPr lang="no"/>
              <a:t>because</a:t>
            </a:r>
            <a:r>
              <a:rPr lang="no"/>
              <a:t> it is a well used and solid platform for game development. </a:t>
            </a:r>
            <a:endParaRPr/>
          </a:p>
          <a:p>
            <a:pPr indent="-298450" lvl="0" marL="457200" rtl="0" algn="l">
              <a:spcBef>
                <a:spcPts val="0"/>
              </a:spcBef>
              <a:spcAft>
                <a:spcPts val="0"/>
              </a:spcAft>
              <a:buSzPts val="1100"/>
              <a:buAutoNum type="arabicParenR"/>
            </a:pPr>
            <a:r>
              <a:rPr lang="no"/>
              <a:t>Does not require anything crazy when it comes to hardware.</a:t>
            </a:r>
            <a:endParaRPr/>
          </a:p>
          <a:p>
            <a:pPr indent="-298450" lvl="0" marL="457200" rtl="0" algn="l">
              <a:spcBef>
                <a:spcPts val="0"/>
              </a:spcBef>
              <a:spcAft>
                <a:spcPts val="0"/>
              </a:spcAft>
              <a:buSzPts val="1100"/>
              <a:buAutoNum type="arabicParenR"/>
            </a:pPr>
            <a:r>
              <a:rPr lang="no"/>
              <a:t>We used different packages and assets for the game environment to make sure the focus of the project was on the AI part, and not everything around it.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5f05f08b2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5f05f08b2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no"/>
              <a:t>Regarding our architecture design, MonoBehaviour is the base class from which every Unity script derives. </a:t>
            </a:r>
            <a:endParaRPr/>
          </a:p>
          <a:p>
            <a:pPr indent="0" lvl="0" marL="0" rtl="0" algn="l">
              <a:lnSpc>
                <a:spcPct val="115000"/>
              </a:lnSpc>
              <a:spcBef>
                <a:spcPts val="1200"/>
              </a:spcBef>
              <a:spcAft>
                <a:spcPts val="0"/>
              </a:spcAft>
              <a:buNone/>
            </a:pPr>
            <a:r>
              <a:rPr lang="no"/>
              <a:t>When </a:t>
            </a:r>
            <a:r>
              <a:rPr lang="no"/>
              <a:t>using</a:t>
            </a:r>
            <a:r>
              <a:rPr lang="no"/>
              <a:t> C#, you must explicitly derive from the MonoBehaviour class. </a:t>
            </a:r>
            <a:endParaRPr/>
          </a:p>
          <a:p>
            <a:pPr indent="0" lvl="0" marL="0" rtl="0" algn="l">
              <a:lnSpc>
                <a:spcPct val="115000"/>
              </a:lnSpc>
              <a:spcBef>
                <a:spcPts val="1200"/>
              </a:spcBef>
              <a:spcAft>
                <a:spcPts val="0"/>
              </a:spcAft>
              <a:buNone/>
            </a:pPr>
            <a:r>
              <a:rPr lang="no"/>
              <a:t>We inherit MonoBehaviour into our custom class named Toby. </a:t>
            </a:r>
            <a:endParaRPr/>
          </a:p>
          <a:p>
            <a:pPr indent="0" lvl="0" marL="0" rtl="0" algn="l">
              <a:lnSpc>
                <a:spcPct val="115000"/>
              </a:lnSpc>
              <a:spcBef>
                <a:spcPts val="1200"/>
              </a:spcBef>
              <a:spcAft>
                <a:spcPts val="0"/>
              </a:spcAft>
              <a:buNone/>
            </a:pPr>
            <a:r>
              <a:rPr lang="no"/>
              <a:t>Within that class, there are two necessary MonoBehaviour functions to call, Start and Update. </a:t>
            </a:r>
            <a:endParaRPr/>
          </a:p>
          <a:p>
            <a:pPr indent="0" lvl="0" marL="0" rtl="0" algn="l">
              <a:lnSpc>
                <a:spcPct val="115000"/>
              </a:lnSpc>
              <a:spcBef>
                <a:spcPts val="1200"/>
              </a:spcBef>
              <a:spcAft>
                <a:spcPts val="0"/>
              </a:spcAft>
              <a:buNone/>
            </a:pPr>
            <a:r>
              <a:rPr lang="no"/>
              <a:t>Start is called on the frame when a script is enabled just before the Update method is called the first time.</a:t>
            </a:r>
            <a:endParaRPr/>
          </a:p>
          <a:p>
            <a:pPr indent="0" lvl="0" marL="0" rtl="0" algn="l">
              <a:lnSpc>
                <a:spcPct val="115000"/>
              </a:lnSpc>
              <a:spcBef>
                <a:spcPts val="1200"/>
              </a:spcBef>
              <a:spcAft>
                <a:spcPts val="0"/>
              </a:spcAft>
              <a:buNone/>
            </a:pPr>
            <a:r>
              <a:rPr lang="no"/>
              <a:t>The Update method is called every frame, which enables the agent to continuously act within the game world based on the functions called within Update. </a:t>
            </a:r>
            <a:endParaRPr/>
          </a:p>
          <a:p>
            <a:pPr indent="0" lvl="0" marL="0" rtl="0" algn="l">
              <a:lnSpc>
                <a:spcPct val="115000"/>
              </a:lnSpc>
              <a:spcBef>
                <a:spcPts val="1200"/>
              </a:spcBef>
              <a:spcAft>
                <a:spcPts val="1200"/>
              </a:spcAft>
              <a:buNone/>
            </a:pPr>
            <a:r>
              <a:rPr lang="no"/>
              <a:t>Those functions are based on seeing the player and thusly pursuing them, or continue wandering.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61b408ab1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61b408ab1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a:solidFill>
                  <a:schemeClr val="dk1"/>
                </a:solidFill>
              </a:rPr>
              <a:t>One of the things we had to experiment with was adjusting the wander function to different environments. Upon initial creation and testing, it worked well in open ended environments, but implementation within our current world of narrow hallways and boxy rooms it struggled a bit to not get stuck. This was due to the pathing circle being projected in front of the agent, which could be projected off the map and cause moments of idleness when facing walls.</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lang="no">
                <a:solidFill>
                  <a:schemeClr val="dk1"/>
                </a:solidFill>
              </a:rPr>
              <a:t>Explain pathing circle illustration</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rPr lang="no">
                <a:solidFill>
                  <a:schemeClr val="dk1"/>
                </a:solidFill>
              </a:rPr>
              <a:t>One change we had to implement was changing how to implement the seeing requirements </a:t>
            </a:r>
            <a:r>
              <a:rPr lang="no">
                <a:solidFill>
                  <a:schemeClr val="dk1"/>
                </a:solidFill>
              </a:rPr>
              <a:t>of the agent. Originally there were two functions that were used for acknowledging the player. One allowed the agent to detect if the player was within a viewing angle of 60 degrees in front of the agent as well as if the agent had any obstructed view to the player. The other dictated the distance between the player and agent where the agent could act upon seeing the player. Upon implementation of these two within the update function, it appeared the agent would ignore the distance function and upon direct sight at any distance would trigger the pursuit. To solve this, the functions were combined into one to simplify the update function calling.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61720478f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61720478f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Currently, if you run past him he will switch back to wander.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n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hyperlink" Target="https://content.ebscohost.com/ContentServer.asp?T=P&amp;P=AN&amp;K=139809142&amp;S=R&amp;D=bth&amp;EbscoContent=dGJyMNXb4kSeprM4zdnyOLCmsEqeqK9Sr664S7CWxWXS&amp;ContentCustomer=dGJyMPGusVCxqrFRuePfgeyx44Dt6fIA" TargetMode="External"/><Relationship Id="rId9" Type="http://schemas.openxmlformats.org/officeDocument/2006/relationships/hyperlink" Target="https://jair.org/index.php/jair/article/view/11734" TargetMode="External"/><Relationship Id="rId5" Type="http://schemas.openxmlformats.org/officeDocument/2006/relationships/hyperlink" Target="https://ieeexplore-ieee-org.lib-e2.lib.ttu.edu/document/9776750" TargetMode="External"/><Relationship Id="rId6" Type="http://schemas.openxmlformats.org/officeDocument/2006/relationships/hyperlink" Target="http://lib-e2.lib.ttu.edu/login?url=https://search.ebscohost.com/login.aspx?direct=true&amp;AuthType=ip,cookie,url,uid&amp;db=aci&amp;AN=157370749&amp;site=ehost-live" TargetMode="External"/><Relationship Id="rId7" Type="http://schemas.openxmlformats.org/officeDocument/2006/relationships/hyperlink" Target="https://ieeexplore-ieee-org.lib-e2.lib.ttu.edu/document/9036471" TargetMode="External"/><Relationship Id="rId8" Type="http://schemas.openxmlformats.org/officeDocument/2006/relationships/hyperlink" Target="https://cdn.discordapp.com/attachments/1014883787718545471/1022252485055893564/paper_heuristic_search_algo_shortest_path.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hyperlink" Target="https://search-ebscohost-com.lib-e2.lib.ttu.edu/login.aspx?direct=true&amp;AuthType=ip,cookie,url,uid&amp;db=aci&amp;AN=18021038&amp;site=ehost-live" TargetMode="External"/><Relationship Id="rId5" Type="http://schemas.openxmlformats.org/officeDocument/2006/relationships/hyperlink" Target="https://doi-org.lib-e2.lib.ttu.edu/10.1002/cav.1468" TargetMode="External"/><Relationship Id="rId6" Type="http://schemas.openxmlformats.org/officeDocument/2006/relationships/hyperlink" Target="https://doi-org.lib-e2.lib.ttu.edu/10.1016/j.cag.2016.05.023"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hyperlink" Target="https://docs.unity3d.com/Manual/index.html" TargetMode="External"/><Relationship Id="rId5" Type="http://schemas.openxmlformats.org/officeDocument/2006/relationships/hyperlink" Target="https://assetstore.unity.com/packages/3d/characters/modular-first-person-controller-189884" TargetMode="External"/><Relationship Id="rId6" Type="http://schemas.openxmlformats.org/officeDocument/2006/relationships/hyperlink" Target="https://assetstore.unity.com/packages/3d/environments/dungeons/polygon-dungeons-low-poly-3d-art-by-synty-10267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hyperlink" Target="http://drive.google.com/file/d/1SexmssbDdY0k0wI8JFHK0gn9lR0PJAkV/view" TargetMode="External"/><Relationship Id="rId5"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1814588" y="-1241725"/>
            <a:ext cx="11351526" cy="6385226"/>
          </a:xfrm>
          <a:prstGeom prst="rect">
            <a:avLst/>
          </a:prstGeom>
          <a:noFill/>
          <a:ln>
            <a:noFill/>
          </a:ln>
        </p:spPr>
      </p:pic>
      <p:sp>
        <p:nvSpPr>
          <p:cNvPr id="57" name="Google Shape;57;p13"/>
          <p:cNvSpPr txBox="1"/>
          <p:nvPr/>
        </p:nvSpPr>
        <p:spPr>
          <a:xfrm>
            <a:off x="3072000" y="1858875"/>
            <a:ext cx="3000000" cy="2409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no" sz="2700">
                <a:solidFill>
                  <a:srgbClr val="CA0005"/>
                </a:solidFill>
              </a:rPr>
              <a:t>Skynet Dev Club</a:t>
            </a:r>
            <a:r>
              <a:rPr lang="no" sz="2400">
                <a:solidFill>
                  <a:srgbClr val="CA0005"/>
                </a:solidFill>
              </a:rPr>
              <a:t>:</a:t>
            </a:r>
            <a:endParaRPr sz="2100">
              <a:solidFill>
                <a:srgbClr val="CA0005"/>
              </a:solidFill>
            </a:endParaRPr>
          </a:p>
          <a:p>
            <a:pPr indent="0" lvl="0" marL="0" rtl="0" algn="ctr">
              <a:lnSpc>
                <a:spcPct val="115000"/>
              </a:lnSpc>
              <a:spcBef>
                <a:spcPts val="800"/>
              </a:spcBef>
              <a:spcAft>
                <a:spcPts val="0"/>
              </a:spcAft>
              <a:buNone/>
            </a:pPr>
            <a:r>
              <a:rPr lang="no" sz="2100">
                <a:solidFill>
                  <a:srgbClr val="CA0005"/>
                </a:solidFill>
              </a:rPr>
              <a:t>Hunter King</a:t>
            </a:r>
            <a:endParaRPr sz="2100">
              <a:solidFill>
                <a:srgbClr val="CA0005"/>
              </a:solidFill>
            </a:endParaRPr>
          </a:p>
          <a:p>
            <a:pPr indent="0" lvl="0" marL="0" rtl="0" algn="ctr">
              <a:lnSpc>
                <a:spcPct val="115000"/>
              </a:lnSpc>
              <a:spcBef>
                <a:spcPts val="800"/>
              </a:spcBef>
              <a:spcAft>
                <a:spcPts val="0"/>
              </a:spcAft>
              <a:buNone/>
            </a:pPr>
            <a:r>
              <a:rPr lang="no" sz="2100">
                <a:solidFill>
                  <a:srgbClr val="CA0005"/>
                </a:solidFill>
              </a:rPr>
              <a:t>Dhruv Maniar</a:t>
            </a:r>
            <a:endParaRPr sz="2100">
              <a:solidFill>
                <a:srgbClr val="CA0005"/>
              </a:solidFill>
            </a:endParaRPr>
          </a:p>
          <a:p>
            <a:pPr indent="0" lvl="0" marL="0" rtl="0" algn="ctr">
              <a:lnSpc>
                <a:spcPct val="115000"/>
              </a:lnSpc>
              <a:spcBef>
                <a:spcPts val="800"/>
              </a:spcBef>
              <a:spcAft>
                <a:spcPts val="0"/>
              </a:spcAft>
              <a:buNone/>
            </a:pPr>
            <a:r>
              <a:rPr lang="no" sz="2100">
                <a:solidFill>
                  <a:srgbClr val="CA0005"/>
                </a:solidFill>
              </a:rPr>
              <a:t>Taylor Dobson</a:t>
            </a:r>
            <a:endParaRPr sz="2100">
              <a:solidFill>
                <a:srgbClr val="CA0005"/>
              </a:solidFill>
            </a:endParaRPr>
          </a:p>
          <a:p>
            <a:pPr indent="0" lvl="0" marL="0" rtl="0" algn="ctr">
              <a:lnSpc>
                <a:spcPct val="115000"/>
              </a:lnSpc>
              <a:spcBef>
                <a:spcPts val="0"/>
              </a:spcBef>
              <a:spcAft>
                <a:spcPts val="800"/>
              </a:spcAft>
              <a:buNone/>
            </a:pPr>
            <a:r>
              <a:rPr lang="no" sz="2100">
                <a:solidFill>
                  <a:srgbClr val="CA0005"/>
                </a:solidFill>
              </a:rPr>
              <a:t>Sebastian Baglo</a:t>
            </a:r>
            <a:endParaRPr sz="2100">
              <a:solidFill>
                <a:srgbClr val="CA0005"/>
              </a:solidFill>
            </a:endParaRPr>
          </a:p>
        </p:txBody>
      </p:sp>
      <p:sp>
        <p:nvSpPr>
          <p:cNvPr id="58" name="Google Shape;58;p13"/>
          <p:cNvSpPr txBox="1"/>
          <p:nvPr/>
        </p:nvSpPr>
        <p:spPr>
          <a:xfrm>
            <a:off x="130650" y="409900"/>
            <a:ext cx="8882700" cy="1274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no" sz="5200">
                <a:solidFill>
                  <a:srgbClr val="FB0007"/>
                </a:solidFill>
                <a:latin typeface="Press Start 2P"/>
                <a:ea typeface="Press Start 2P"/>
                <a:cs typeface="Press Start 2P"/>
                <a:sym typeface="Press Start 2P"/>
              </a:rPr>
              <a:t>Toby’s Terror </a:t>
            </a:r>
            <a:endParaRPr sz="5200">
              <a:solidFill>
                <a:srgbClr val="FB0007"/>
              </a:solidFill>
              <a:latin typeface="Press Start 2P"/>
              <a:ea typeface="Press Start 2P"/>
              <a:cs typeface="Press Start 2P"/>
              <a:sym typeface="Press Start 2P"/>
            </a:endParaRPr>
          </a:p>
          <a:p>
            <a:pPr indent="0" lvl="0" marL="0" rtl="0" algn="ctr">
              <a:lnSpc>
                <a:spcPct val="115000"/>
              </a:lnSpc>
              <a:spcBef>
                <a:spcPts val="0"/>
              </a:spcBef>
              <a:spcAft>
                <a:spcPts val="0"/>
              </a:spcAft>
              <a:buNone/>
            </a:pPr>
            <a:r>
              <a:rPr lang="no" sz="1100">
                <a:solidFill>
                  <a:srgbClr val="FB0007"/>
                </a:solidFill>
                <a:latin typeface="Press Start 2P"/>
                <a:ea typeface="Press Start 2P"/>
                <a:cs typeface="Press Start 2P"/>
                <a:sym typeface="Press Start 2P"/>
              </a:rPr>
              <a:t>Interactive horror video game with an AI foe</a:t>
            </a:r>
            <a:endParaRPr sz="1100">
              <a:solidFill>
                <a:srgbClr val="FB0007"/>
              </a:solidFill>
              <a:latin typeface="Press Start 2P"/>
              <a:ea typeface="Press Start 2P"/>
              <a:cs typeface="Press Start 2P"/>
              <a:sym typeface="Press Start 2P"/>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5" name="Google Shape;125;p22"/>
          <p:cNvSpPr txBox="1"/>
          <p:nvPr>
            <p:ph idx="1" type="body"/>
          </p:nvPr>
        </p:nvSpPr>
        <p:spPr>
          <a:xfrm>
            <a:off x="311700" y="1168375"/>
            <a:ext cx="8520600" cy="3091800"/>
          </a:xfrm>
          <a:prstGeom prst="rect">
            <a:avLst/>
          </a:prstGeom>
        </p:spPr>
        <p:txBody>
          <a:bodyPr anchorCtr="0" anchor="t" bIns="91425" lIns="91425" spcFirstLastPara="1" rIns="91425" wrap="square" tIns="91425">
            <a:normAutofit/>
          </a:bodyPr>
          <a:lstStyle/>
          <a:p>
            <a:pPr indent="-361950" lvl="0" marL="457200" rtl="0" algn="l">
              <a:spcBef>
                <a:spcPts val="1200"/>
              </a:spcBef>
              <a:spcAft>
                <a:spcPts val="0"/>
              </a:spcAft>
              <a:buClr>
                <a:schemeClr val="dk1"/>
              </a:buClr>
              <a:buSzPts val="2100"/>
              <a:buChar char="●"/>
            </a:pPr>
            <a:r>
              <a:rPr lang="no" sz="2100">
                <a:solidFill>
                  <a:schemeClr val="dk1"/>
                </a:solidFill>
              </a:rPr>
              <a:t>Improved pathfinding</a:t>
            </a:r>
            <a:endParaRPr sz="2100">
              <a:solidFill>
                <a:schemeClr val="dk1"/>
              </a:solidFill>
            </a:endParaRPr>
          </a:p>
          <a:p>
            <a:pPr indent="-361950" lvl="0" marL="457200" rtl="0" algn="l">
              <a:spcBef>
                <a:spcPts val="0"/>
              </a:spcBef>
              <a:spcAft>
                <a:spcPts val="0"/>
              </a:spcAft>
              <a:buClr>
                <a:schemeClr val="dk1"/>
              </a:buClr>
              <a:buSzPts val="2100"/>
              <a:buChar char="●"/>
            </a:pPr>
            <a:r>
              <a:rPr lang="no" sz="2100">
                <a:solidFill>
                  <a:schemeClr val="dk1"/>
                </a:solidFill>
              </a:rPr>
              <a:t>Implement navigation mesh onto a dynamic environment</a:t>
            </a:r>
            <a:endParaRPr sz="2100">
              <a:solidFill>
                <a:schemeClr val="dk1"/>
              </a:solidFill>
            </a:endParaRPr>
          </a:p>
          <a:p>
            <a:pPr indent="-361950" lvl="0" marL="457200" rtl="0" algn="l">
              <a:spcBef>
                <a:spcPts val="0"/>
              </a:spcBef>
              <a:spcAft>
                <a:spcPts val="0"/>
              </a:spcAft>
              <a:buClr>
                <a:schemeClr val="dk1"/>
              </a:buClr>
              <a:buSzPts val="2100"/>
              <a:buChar char="●"/>
            </a:pPr>
            <a:r>
              <a:rPr lang="no" sz="2100">
                <a:solidFill>
                  <a:schemeClr val="dk1"/>
                </a:solidFill>
              </a:rPr>
              <a:t>Multi Finite State Machine  </a:t>
            </a:r>
            <a:endParaRPr sz="2100">
              <a:solidFill>
                <a:schemeClr val="dk1"/>
              </a:solidFill>
            </a:endParaRPr>
          </a:p>
          <a:p>
            <a:pPr indent="-361950" lvl="0" marL="457200" rtl="0" algn="l">
              <a:spcBef>
                <a:spcPts val="0"/>
              </a:spcBef>
              <a:spcAft>
                <a:spcPts val="0"/>
              </a:spcAft>
              <a:buClr>
                <a:schemeClr val="dk1"/>
              </a:buClr>
              <a:buSzPts val="2100"/>
              <a:buChar char="●"/>
            </a:pPr>
            <a:r>
              <a:rPr lang="no" sz="2100">
                <a:solidFill>
                  <a:schemeClr val="dk1"/>
                </a:solidFill>
              </a:rPr>
              <a:t>Agent interactions with player</a:t>
            </a:r>
            <a:endParaRPr sz="2100">
              <a:solidFill>
                <a:schemeClr val="dk1"/>
              </a:solidFill>
            </a:endParaRPr>
          </a:p>
          <a:p>
            <a:pPr indent="-361950" lvl="0" marL="457200" rtl="0" algn="l">
              <a:spcBef>
                <a:spcPts val="0"/>
              </a:spcBef>
              <a:spcAft>
                <a:spcPts val="0"/>
              </a:spcAft>
              <a:buClr>
                <a:schemeClr val="dk1"/>
              </a:buClr>
              <a:buSzPts val="2100"/>
              <a:buChar char="●"/>
            </a:pPr>
            <a:r>
              <a:rPr lang="no" sz="2100">
                <a:solidFill>
                  <a:schemeClr val="dk1"/>
                </a:solidFill>
              </a:rPr>
              <a:t>Player </a:t>
            </a:r>
            <a:r>
              <a:rPr lang="no" sz="2100">
                <a:solidFill>
                  <a:schemeClr val="dk1"/>
                </a:solidFill>
              </a:rPr>
              <a:t>interactions</a:t>
            </a:r>
            <a:r>
              <a:rPr lang="no" sz="2100">
                <a:solidFill>
                  <a:schemeClr val="dk1"/>
                </a:solidFill>
              </a:rPr>
              <a:t> with environment</a:t>
            </a:r>
            <a:endParaRPr sz="2100">
              <a:solidFill>
                <a:schemeClr val="dk1"/>
              </a:solidFill>
            </a:endParaRPr>
          </a:p>
          <a:p>
            <a:pPr indent="-361950" lvl="0" marL="457200" rtl="0" algn="l">
              <a:spcBef>
                <a:spcPts val="0"/>
              </a:spcBef>
              <a:spcAft>
                <a:spcPts val="0"/>
              </a:spcAft>
              <a:buClr>
                <a:schemeClr val="dk1"/>
              </a:buClr>
              <a:buSzPts val="2100"/>
              <a:buChar char="●"/>
            </a:pPr>
            <a:r>
              <a:rPr lang="no" sz="2100">
                <a:solidFill>
                  <a:schemeClr val="dk1"/>
                </a:solidFill>
              </a:rPr>
              <a:t>Areas of interest waypoint system </a:t>
            </a:r>
            <a:endParaRPr sz="2100">
              <a:solidFill>
                <a:schemeClr val="dk1"/>
              </a:solidFill>
            </a:endParaRPr>
          </a:p>
        </p:txBody>
      </p:sp>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33333"/>
              <a:buFont typeface="Arial"/>
              <a:buNone/>
            </a:pPr>
            <a:r>
              <a:rPr lang="no" sz="3300"/>
              <a:t>Work Going Forward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2" name="Google Shape;132;p23"/>
          <p:cNvSpPr txBox="1"/>
          <p:nvPr>
            <p:ph type="title"/>
          </p:nvPr>
        </p:nvSpPr>
        <p:spPr>
          <a:xfrm>
            <a:off x="311700" y="139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Appendix</a:t>
            </a:r>
            <a:endParaRPr/>
          </a:p>
        </p:txBody>
      </p:sp>
      <p:sp>
        <p:nvSpPr>
          <p:cNvPr id="133" name="Google Shape;133;p23"/>
          <p:cNvSpPr txBox="1"/>
          <p:nvPr>
            <p:ph idx="1" type="body"/>
          </p:nvPr>
        </p:nvSpPr>
        <p:spPr>
          <a:xfrm>
            <a:off x="311700" y="697050"/>
            <a:ext cx="8520600" cy="42837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no" sz="1600"/>
              <a:t>Official Documentation:</a:t>
            </a:r>
            <a:endParaRPr sz="1600"/>
          </a:p>
          <a:p>
            <a:pPr indent="0" lvl="0" marL="0" rtl="0" algn="l">
              <a:lnSpc>
                <a:spcPct val="105000"/>
              </a:lnSpc>
              <a:spcBef>
                <a:spcPts val="1200"/>
              </a:spcBef>
              <a:spcAft>
                <a:spcPts val="0"/>
              </a:spcAft>
              <a:buNone/>
            </a:pPr>
            <a:r>
              <a:rPr lang="no" sz="1600"/>
              <a:t>	Taylor Dobson</a:t>
            </a:r>
            <a:endParaRPr sz="1600"/>
          </a:p>
          <a:p>
            <a:pPr indent="-330200" lvl="0" marL="457200" rtl="0" algn="l">
              <a:lnSpc>
                <a:spcPct val="105000"/>
              </a:lnSpc>
              <a:spcBef>
                <a:spcPts val="1200"/>
              </a:spcBef>
              <a:spcAft>
                <a:spcPts val="0"/>
              </a:spcAft>
              <a:buSzPts val="1600"/>
              <a:buChar char="●"/>
            </a:pPr>
            <a:r>
              <a:rPr lang="no" sz="1600" u="sng">
                <a:solidFill>
                  <a:schemeClr val="hlink"/>
                </a:solidFill>
                <a:hlinkClick r:id="rId4"/>
              </a:rPr>
              <a:t>https://content.ebscohost.com/ContentServer.asp?T=P&amp;P=AN&amp;K=139809142&amp;S=R&amp;D=bth&amp;EbscoContent=dGJyMNXb4kSeprM4zdnyOLCmsEqeqK9Sr664S7CWxWXS&amp;ContentCustomer=dGJyMPGusVCxqrFRuePfgeyx44Dt6fIA</a:t>
            </a:r>
            <a:endParaRPr sz="1400"/>
          </a:p>
          <a:p>
            <a:pPr indent="-330200" lvl="0" marL="457200" rtl="0" algn="l">
              <a:lnSpc>
                <a:spcPct val="105000"/>
              </a:lnSpc>
              <a:spcBef>
                <a:spcPts val="0"/>
              </a:spcBef>
              <a:spcAft>
                <a:spcPts val="0"/>
              </a:spcAft>
              <a:buSzPts val="1600"/>
              <a:buChar char="●"/>
            </a:pPr>
            <a:r>
              <a:rPr lang="no" sz="1600" u="sng">
                <a:solidFill>
                  <a:schemeClr val="hlink"/>
                </a:solidFill>
                <a:hlinkClick r:id="rId5"/>
              </a:rPr>
              <a:t>https://ieeexplore-ieee-org.lib-e2.lib.ttu.edu/document/9776750</a:t>
            </a:r>
            <a:endParaRPr sz="1600"/>
          </a:p>
          <a:p>
            <a:pPr indent="-330200" lvl="0" marL="457200" rtl="0" algn="l">
              <a:lnSpc>
                <a:spcPct val="105000"/>
              </a:lnSpc>
              <a:spcBef>
                <a:spcPts val="0"/>
              </a:spcBef>
              <a:spcAft>
                <a:spcPts val="0"/>
              </a:spcAft>
              <a:buSzPts val="1600"/>
              <a:buChar char="●"/>
            </a:pPr>
            <a:r>
              <a:rPr lang="no" sz="1600" u="sng">
                <a:solidFill>
                  <a:schemeClr val="hlink"/>
                </a:solidFill>
                <a:hlinkClick r:id="rId6"/>
              </a:rPr>
              <a:t>http://lib-e2.lib.ttu.edu/login?url=https://search.ebscohost.com/login.aspx?direct=true&amp;AuthType=ip,cookie,url,uid&amp;db=aci&amp;AN=157370749&amp;site=ehost-live</a:t>
            </a:r>
            <a:endParaRPr sz="1600"/>
          </a:p>
          <a:p>
            <a:pPr indent="0" lvl="0" marL="457200" rtl="0" algn="l">
              <a:lnSpc>
                <a:spcPct val="105000"/>
              </a:lnSpc>
              <a:spcBef>
                <a:spcPts val="1200"/>
              </a:spcBef>
              <a:spcAft>
                <a:spcPts val="0"/>
              </a:spcAft>
              <a:buNone/>
            </a:pPr>
            <a:r>
              <a:rPr lang="no" sz="1600"/>
              <a:t>Sebastian Baglo</a:t>
            </a:r>
            <a:endParaRPr sz="1600"/>
          </a:p>
          <a:p>
            <a:pPr indent="-330200" lvl="0" marL="457200" rtl="0" algn="l">
              <a:lnSpc>
                <a:spcPct val="105000"/>
              </a:lnSpc>
              <a:spcBef>
                <a:spcPts val="1200"/>
              </a:spcBef>
              <a:spcAft>
                <a:spcPts val="0"/>
              </a:spcAft>
              <a:buSzPts val="1600"/>
              <a:buChar char="●"/>
            </a:pPr>
            <a:r>
              <a:rPr lang="no" sz="1600" u="sng">
                <a:solidFill>
                  <a:schemeClr val="hlink"/>
                </a:solidFill>
                <a:hlinkClick r:id="rId7"/>
              </a:rPr>
              <a:t>https://ieeexplore-ieee-org.lib-e2.lib.ttu.edu/document/9036471</a:t>
            </a:r>
            <a:endParaRPr sz="1600"/>
          </a:p>
          <a:p>
            <a:pPr indent="-330200" lvl="0" marL="457200" rtl="0" algn="l">
              <a:lnSpc>
                <a:spcPct val="105000"/>
              </a:lnSpc>
              <a:spcBef>
                <a:spcPts val="0"/>
              </a:spcBef>
              <a:spcAft>
                <a:spcPts val="0"/>
              </a:spcAft>
              <a:buSzPts val="1600"/>
              <a:buChar char="●"/>
            </a:pPr>
            <a:r>
              <a:rPr lang="no" sz="1600" u="sng">
                <a:solidFill>
                  <a:schemeClr val="hlink"/>
                </a:solidFill>
                <a:hlinkClick r:id="rId8"/>
              </a:rPr>
              <a:t>https://cdn.discordapp.com/attachments/1014883787718545471/1022252485055893564/paper_heuristic_search_algo_shortest_path.pdf</a:t>
            </a:r>
            <a:endParaRPr sz="1600"/>
          </a:p>
          <a:p>
            <a:pPr indent="-330200" lvl="0" marL="457200" rtl="0" algn="l">
              <a:lnSpc>
                <a:spcPct val="105000"/>
              </a:lnSpc>
              <a:spcBef>
                <a:spcPts val="0"/>
              </a:spcBef>
              <a:spcAft>
                <a:spcPts val="0"/>
              </a:spcAft>
              <a:buSzPts val="1600"/>
              <a:buChar char="●"/>
            </a:pPr>
            <a:r>
              <a:rPr lang="no" sz="1600" u="sng">
                <a:solidFill>
                  <a:schemeClr val="hlink"/>
                </a:solidFill>
                <a:hlinkClick r:id="rId9"/>
              </a:rPr>
              <a:t>https://jair.org/index.php/jair/article/view/11734</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9" name="Google Shape;139;p24"/>
          <p:cNvSpPr txBox="1"/>
          <p:nvPr>
            <p:ph type="title"/>
          </p:nvPr>
        </p:nvSpPr>
        <p:spPr>
          <a:xfrm>
            <a:off x="311700" y="391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Appendix</a:t>
            </a:r>
            <a:endParaRPr/>
          </a:p>
        </p:txBody>
      </p:sp>
      <p:sp>
        <p:nvSpPr>
          <p:cNvPr id="140" name="Google Shape;140;p24"/>
          <p:cNvSpPr txBox="1"/>
          <p:nvPr>
            <p:ph idx="1" type="body"/>
          </p:nvPr>
        </p:nvSpPr>
        <p:spPr>
          <a:xfrm>
            <a:off x="311700" y="1058475"/>
            <a:ext cx="8520600" cy="3749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no"/>
              <a:t>Official Documentation:</a:t>
            </a:r>
            <a:endParaRPr/>
          </a:p>
          <a:p>
            <a:pPr indent="0" lvl="0" marL="0" rtl="0" algn="l">
              <a:spcBef>
                <a:spcPts val="1200"/>
              </a:spcBef>
              <a:spcAft>
                <a:spcPts val="0"/>
              </a:spcAft>
              <a:buNone/>
            </a:pPr>
            <a:r>
              <a:rPr lang="no"/>
              <a:t>	Hunter King</a:t>
            </a:r>
            <a:endParaRPr/>
          </a:p>
          <a:p>
            <a:pPr indent="-282733" lvl="0" marL="457200" rtl="0" algn="l">
              <a:spcBef>
                <a:spcPts val="1200"/>
              </a:spcBef>
              <a:spcAft>
                <a:spcPts val="0"/>
              </a:spcAft>
              <a:buSzPct val="100000"/>
              <a:buChar char="●"/>
            </a:pPr>
            <a:r>
              <a:rPr lang="no" sz="1100">
                <a:solidFill>
                  <a:schemeClr val="dk1"/>
                </a:solidFill>
              </a:rPr>
              <a:t>Smed, Jouni, and Harri Hakonen. “Synthetic Players A Quest for Artificial Intelligence in Computer Games.” </a:t>
            </a:r>
            <a:r>
              <a:rPr i="1" lang="no" sz="1100">
                <a:solidFill>
                  <a:schemeClr val="dk1"/>
                </a:solidFill>
              </a:rPr>
              <a:t>Human IT</a:t>
            </a:r>
            <a:r>
              <a:rPr lang="no" sz="1100">
                <a:solidFill>
                  <a:schemeClr val="dk1"/>
                </a:solidFill>
              </a:rPr>
              <a:t>, vol. 7, no. 3, Mar. 	2005, pp. 57–77. </a:t>
            </a:r>
            <a:r>
              <a:rPr i="1" lang="no" sz="1100">
                <a:solidFill>
                  <a:schemeClr val="dk1"/>
                </a:solidFill>
              </a:rPr>
              <a:t>EBSCOhost</a:t>
            </a:r>
            <a:r>
              <a:rPr lang="no" sz="1100">
                <a:solidFill>
                  <a:schemeClr val="dk1"/>
                </a:solidFill>
              </a:rPr>
              <a:t>, </a:t>
            </a:r>
            <a:r>
              <a:rPr lang="no" sz="1100" u="sng">
                <a:solidFill>
                  <a:schemeClr val="hlink"/>
                </a:solidFill>
                <a:hlinkClick r:id="rId4"/>
              </a:rPr>
              <a:t>https://search-ebscohost-com.lib-e2.lib.ttu.edu/login.aspx?direct=true&amp;AuthType=ip,cookie,url,uid&amp;db=aci&amp;AN=18021038&amp;site=ehost-live</a:t>
            </a:r>
            <a:endParaRPr sz="1100">
              <a:solidFill>
                <a:schemeClr val="dk1"/>
              </a:solidFill>
            </a:endParaRPr>
          </a:p>
          <a:p>
            <a:pPr indent="-282733" lvl="0" marL="457200" rtl="0" algn="l">
              <a:spcBef>
                <a:spcPts val="0"/>
              </a:spcBef>
              <a:spcAft>
                <a:spcPts val="0"/>
              </a:spcAft>
              <a:buClr>
                <a:schemeClr val="dk1"/>
              </a:buClr>
              <a:buSzPct val="100000"/>
              <a:buChar char="●"/>
            </a:pPr>
            <a:r>
              <a:rPr lang="no" sz="1100">
                <a:solidFill>
                  <a:schemeClr val="dk1"/>
                </a:solidFill>
              </a:rPr>
              <a:t>van Toll, Wouter G., et al. “A Navigation Mesh for Dynamic Environments A Navigation Mesh for Dynamic Environments.” </a:t>
            </a:r>
            <a:r>
              <a:rPr i="1" lang="no" sz="1100">
                <a:solidFill>
                  <a:schemeClr val="dk1"/>
                </a:solidFill>
              </a:rPr>
              <a:t>Computer		 Animation &amp; Virtual Worlds</a:t>
            </a:r>
            <a:r>
              <a:rPr lang="no" sz="1100">
                <a:solidFill>
                  <a:schemeClr val="dk1"/>
                </a:solidFill>
              </a:rPr>
              <a:t>, vol. 23, no. 6, Nov. 2012, pp. 535–46. </a:t>
            </a:r>
            <a:r>
              <a:rPr i="1" lang="no" sz="1100">
                <a:solidFill>
                  <a:schemeClr val="dk1"/>
                </a:solidFill>
              </a:rPr>
              <a:t>EBSCOhost</a:t>
            </a:r>
            <a:r>
              <a:rPr lang="no" sz="1100">
                <a:solidFill>
                  <a:schemeClr val="dk1"/>
                </a:solidFill>
              </a:rPr>
              <a:t>, </a:t>
            </a:r>
            <a:r>
              <a:rPr lang="no" sz="1100" u="sng">
                <a:solidFill>
                  <a:schemeClr val="hlink"/>
                </a:solidFill>
                <a:hlinkClick r:id="rId5"/>
              </a:rPr>
              <a:t>https://doi-org.lib-e2.lib.ttu.edu/10.1002/cav.1468</a:t>
            </a:r>
            <a:r>
              <a:rPr lang="no" sz="1100">
                <a:solidFill>
                  <a:schemeClr val="dk1"/>
                </a:solidFill>
              </a:rPr>
              <a:t>.</a:t>
            </a:r>
            <a:endParaRPr sz="1100">
              <a:solidFill>
                <a:schemeClr val="dk1"/>
              </a:solidFill>
            </a:endParaRPr>
          </a:p>
          <a:p>
            <a:pPr indent="-282733" lvl="0" marL="457200" rtl="0" algn="l">
              <a:spcBef>
                <a:spcPts val="0"/>
              </a:spcBef>
              <a:spcAft>
                <a:spcPts val="0"/>
              </a:spcAft>
              <a:buClr>
                <a:schemeClr val="dk1"/>
              </a:buClr>
              <a:buSzPct val="100000"/>
              <a:buChar char="●"/>
            </a:pPr>
            <a:r>
              <a:rPr lang="no" sz="1100">
                <a:solidFill>
                  <a:schemeClr val="dk1"/>
                </a:solidFill>
              </a:rPr>
              <a:t>Pelechano, Nuria, and Carlos Fuentes. “Hierarchical Path-Finding for Navigation Meshes (HNA⁎).” </a:t>
            </a:r>
            <a:r>
              <a:rPr i="1" lang="no" sz="1100">
                <a:solidFill>
                  <a:schemeClr val="dk1"/>
                </a:solidFill>
              </a:rPr>
              <a:t>Computers &amp; Graphics</a:t>
            </a:r>
            <a:r>
              <a:rPr lang="no" sz="1100">
                <a:solidFill>
                  <a:schemeClr val="dk1"/>
                </a:solidFill>
              </a:rPr>
              <a:t>, vol. 59, Oct. 		2016, pp. 68–78. </a:t>
            </a:r>
            <a:r>
              <a:rPr i="1" lang="no" sz="1100">
                <a:solidFill>
                  <a:schemeClr val="dk1"/>
                </a:solidFill>
              </a:rPr>
              <a:t>EBSCOhost</a:t>
            </a:r>
            <a:r>
              <a:rPr lang="no" sz="1100">
                <a:solidFill>
                  <a:schemeClr val="dk1"/>
                </a:solidFill>
              </a:rPr>
              <a:t>, </a:t>
            </a:r>
            <a:r>
              <a:rPr lang="no" sz="1100" u="sng">
                <a:solidFill>
                  <a:schemeClr val="hlink"/>
                </a:solidFill>
                <a:hlinkClick r:id="rId6"/>
              </a:rPr>
              <a:t>https://doi-org.lib-e2.lib.ttu.edu/10.1016/j.cag.2016.05.023</a:t>
            </a:r>
            <a:r>
              <a:rPr lang="no" sz="1100">
                <a:solidFill>
                  <a:schemeClr val="dk1"/>
                </a:solidFill>
              </a:rPr>
              <a:t>. </a:t>
            </a:r>
            <a:endParaRPr>
              <a:solidFill>
                <a:schemeClr val="dk1"/>
              </a:solidFill>
            </a:endParaRPr>
          </a:p>
          <a:p>
            <a:pPr indent="457200" lvl="0" marL="0" rtl="0" algn="l">
              <a:spcBef>
                <a:spcPts val="1200"/>
              </a:spcBef>
              <a:spcAft>
                <a:spcPts val="0"/>
              </a:spcAft>
              <a:buNone/>
            </a:pPr>
            <a:r>
              <a:rPr lang="no"/>
              <a:t>Dhruv Maniar</a:t>
            </a:r>
            <a:endParaRPr/>
          </a:p>
          <a:p>
            <a:pPr indent="-289718" lvl="0" marL="457200" rtl="0" algn="l">
              <a:lnSpc>
                <a:spcPct val="115000"/>
              </a:lnSpc>
              <a:spcBef>
                <a:spcPts val="0"/>
              </a:spcBef>
              <a:spcAft>
                <a:spcPts val="0"/>
              </a:spcAft>
              <a:buClr>
                <a:schemeClr val="dk1"/>
              </a:buClr>
              <a:buSzPct val="100000"/>
              <a:buChar char="●"/>
            </a:pPr>
            <a:r>
              <a:rPr lang="no" sz="1241">
                <a:solidFill>
                  <a:schemeClr val="dk1"/>
                </a:solidFill>
              </a:rPr>
              <a:t>D. Perez-Liebana, J. Liu, A. Khalifa, R. D. Gaina, J. Togelius and S. M. Lucas, "General Video Game AI: A Multitrack Framework for Evaluating Agents, Games, and Content Generation Algorithms," in IEEE Transactions on Games, vol. 11, no. 3, pp. 195-214, Sept. 2019, doi: 10.1109/TG.2019.2901021. </a:t>
            </a:r>
            <a:endParaRPr sz="1241">
              <a:solidFill>
                <a:schemeClr val="dk1"/>
              </a:solidFill>
            </a:endParaRPr>
          </a:p>
          <a:p>
            <a:pPr indent="-289718" lvl="0" marL="457200" rtl="0" algn="l">
              <a:lnSpc>
                <a:spcPct val="115000"/>
              </a:lnSpc>
              <a:spcBef>
                <a:spcPts val="0"/>
              </a:spcBef>
              <a:spcAft>
                <a:spcPts val="0"/>
              </a:spcAft>
              <a:buClr>
                <a:schemeClr val="dk1"/>
              </a:buClr>
              <a:buSzPct val="100000"/>
              <a:buChar char="●"/>
            </a:pPr>
            <a:r>
              <a:rPr lang="no" sz="1241">
                <a:solidFill>
                  <a:schemeClr val="dk1"/>
                </a:solidFill>
              </a:rPr>
              <a:t>M. A. Addoum, M. Rouffet and É. Jacopin, "3D Brawler Game Using a Hybrid Planning Approach," 2021 IEEE Conference on Games (CoG), 2021, pp. 1-2, doi: 10.1109/CoG52621.2021.9619075.</a:t>
            </a:r>
            <a:endParaRPr sz="1241">
              <a:solidFill>
                <a:schemeClr val="dk1"/>
              </a:solidFill>
            </a:endParaRPr>
          </a:p>
          <a:p>
            <a:pPr indent="-289718" lvl="0" marL="457200" rtl="0" algn="l">
              <a:lnSpc>
                <a:spcPct val="115000"/>
              </a:lnSpc>
              <a:spcBef>
                <a:spcPts val="0"/>
              </a:spcBef>
              <a:spcAft>
                <a:spcPts val="0"/>
              </a:spcAft>
              <a:buClr>
                <a:schemeClr val="dk1"/>
              </a:buClr>
              <a:buSzPct val="100000"/>
              <a:buChar char="●"/>
            </a:pPr>
            <a:r>
              <a:rPr lang="no" sz="1241">
                <a:solidFill>
                  <a:schemeClr val="dk1"/>
                </a:solidFill>
              </a:rPr>
              <a:t>C. H. Tan, K. C. Tan and A. Tay, "Dynamic Game Difficulty Scaling Using Adaptive Behavior-Based AI," in IEEE Transactions on Computational Intelligence and AI in Games, vol. 3, no. 4, pp. 289-301, Dec. 2011, doi: 10.1109/TCIAIG.2011.2158434.</a:t>
            </a:r>
            <a:endParaRPr sz="1241">
              <a:solidFill>
                <a:schemeClr val="dk1"/>
              </a:solidFill>
            </a:endParaRPr>
          </a:p>
          <a:p>
            <a:pPr indent="-289718" lvl="0" marL="457200" rtl="0" algn="l">
              <a:lnSpc>
                <a:spcPct val="115000"/>
              </a:lnSpc>
              <a:spcBef>
                <a:spcPts val="0"/>
              </a:spcBef>
              <a:spcAft>
                <a:spcPts val="0"/>
              </a:spcAft>
              <a:buClr>
                <a:schemeClr val="dk1"/>
              </a:buClr>
              <a:buSzPct val="100000"/>
              <a:buChar char="●"/>
            </a:pPr>
            <a:r>
              <a:rPr lang="no" sz="1241">
                <a:solidFill>
                  <a:schemeClr val="dk1"/>
                </a:solidFill>
              </a:rPr>
              <a:t>R. M. Sindhu, L. S. P. Annabel and G. Monisha, "Development of a 2D Game using Artificial Intelligence in Unity," 2022 6th International Conference on Trends in Electronics and Informatics (ICOEI), 2022, pp. 1031-1037, doi: 10.1109/ICOEI53556.2022.9776750.</a:t>
            </a:r>
            <a:endParaRPr sz="1241">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6" name="Google Shape;14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Appendix</a:t>
            </a:r>
            <a:endParaRPr/>
          </a:p>
        </p:txBody>
      </p:sp>
      <p:sp>
        <p:nvSpPr>
          <p:cNvPr id="147" name="Google Shape;14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o"/>
              <a:t>Unofficial Documentation and Resources:</a:t>
            </a:r>
            <a:endParaRPr/>
          </a:p>
          <a:p>
            <a:pPr indent="-342900" lvl="0" marL="457200" rtl="0" algn="l">
              <a:spcBef>
                <a:spcPts val="1200"/>
              </a:spcBef>
              <a:spcAft>
                <a:spcPts val="0"/>
              </a:spcAft>
              <a:buSzPts val="1800"/>
              <a:buChar char="●"/>
            </a:pPr>
            <a:r>
              <a:rPr lang="no" u="sng">
                <a:solidFill>
                  <a:schemeClr val="accent5"/>
                </a:solidFill>
                <a:hlinkClick r:id="rId4">
                  <a:extLst>
                    <a:ext uri="{A12FA001-AC4F-418D-AE19-62706E023703}">
                      <ahyp:hlinkClr val="tx"/>
                    </a:ext>
                  </a:extLst>
                </a:hlinkClick>
              </a:rPr>
              <a:t>https://docs.unity3d.com/Manual/index.html</a:t>
            </a:r>
            <a:endParaRPr/>
          </a:p>
          <a:p>
            <a:pPr indent="-342900" lvl="0" marL="457200" rtl="0" algn="l">
              <a:spcBef>
                <a:spcPts val="0"/>
              </a:spcBef>
              <a:spcAft>
                <a:spcPts val="0"/>
              </a:spcAft>
              <a:buSzPts val="1800"/>
              <a:buChar char="●"/>
            </a:pPr>
            <a:r>
              <a:rPr lang="no" u="sng">
                <a:solidFill>
                  <a:schemeClr val="accent5"/>
                </a:solidFill>
                <a:hlinkClick r:id="rId5">
                  <a:extLst>
                    <a:ext uri="{A12FA001-AC4F-418D-AE19-62706E023703}">
                      <ahyp:hlinkClr val="tx"/>
                    </a:ext>
                  </a:extLst>
                </a:hlinkClick>
              </a:rPr>
              <a:t>https://assetstore.unity.com/packages/3d/characters/modular-first-person-controller-189884</a:t>
            </a:r>
            <a:endParaRPr/>
          </a:p>
          <a:p>
            <a:pPr indent="-342900" lvl="0" marL="457200" rtl="0" algn="l">
              <a:spcBef>
                <a:spcPts val="0"/>
              </a:spcBef>
              <a:spcAft>
                <a:spcPts val="0"/>
              </a:spcAft>
              <a:buSzPts val="1800"/>
              <a:buChar char="●"/>
            </a:pPr>
            <a:r>
              <a:rPr lang="no" u="sng">
                <a:solidFill>
                  <a:schemeClr val="accent5"/>
                </a:solidFill>
                <a:hlinkClick r:id="rId6">
                  <a:extLst>
                    <a:ext uri="{A12FA001-AC4F-418D-AE19-62706E023703}">
                      <ahyp:hlinkClr val="tx"/>
                    </a:ext>
                  </a:extLst>
                </a:hlinkClick>
              </a:rPr>
              <a:t>https://assetstore.unity.com/packages/3d/environments/dungeons/polygon-dungeons-low-poly-3d-art-by-synty-102677</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Artificial Intelligence problem</a:t>
            </a:r>
            <a:endParaRPr/>
          </a:p>
        </p:txBody>
      </p:sp>
      <p:sp>
        <p:nvSpPr>
          <p:cNvPr id="65" name="Google Shape;65;p14"/>
          <p:cNvSpPr txBox="1"/>
          <p:nvPr>
            <p:ph idx="1" type="body"/>
          </p:nvPr>
        </p:nvSpPr>
        <p:spPr>
          <a:xfrm>
            <a:off x="311700" y="1152475"/>
            <a:ext cx="7803600" cy="3416400"/>
          </a:xfrm>
          <a:prstGeom prst="rect">
            <a:avLst/>
          </a:prstGeom>
        </p:spPr>
        <p:txBody>
          <a:bodyPr anchorCtr="0" anchor="t" bIns="91425" lIns="91425" spcFirstLastPara="1" rIns="91425" wrap="square" tIns="91425">
            <a:normAutofit lnSpcReduction="20000"/>
          </a:bodyPr>
          <a:lstStyle/>
          <a:p>
            <a:pPr indent="-355600" lvl="0" marL="457200" rtl="0" algn="l">
              <a:spcBef>
                <a:spcPts val="1200"/>
              </a:spcBef>
              <a:spcAft>
                <a:spcPts val="0"/>
              </a:spcAft>
              <a:buClr>
                <a:schemeClr val="dk1"/>
              </a:buClr>
              <a:buSzPts val="2000"/>
              <a:buChar char="-"/>
            </a:pPr>
            <a:r>
              <a:rPr lang="no" sz="2000">
                <a:solidFill>
                  <a:schemeClr val="dk1"/>
                </a:solidFill>
              </a:rPr>
              <a:t>AI which interacts with the environment and the player</a:t>
            </a:r>
            <a:br>
              <a:rPr lang="no" sz="2000">
                <a:solidFill>
                  <a:schemeClr val="dk1"/>
                </a:solidFill>
              </a:rPr>
            </a:br>
            <a:endParaRPr sz="2000">
              <a:solidFill>
                <a:schemeClr val="dk1"/>
              </a:solidFill>
            </a:endParaRPr>
          </a:p>
          <a:p>
            <a:pPr indent="-355600" lvl="0" marL="457200" rtl="0" algn="l">
              <a:spcBef>
                <a:spcPts val="0"/>
              </a:spcBef>
              <a:spcAft>
                <a:spcPts val="0"/>
              </a:spcAft>
              <a:buClr>
                <a:schemeClr val="dk1"/>
              </a:buClr>
              <a:buSzPts val="2000"/>
              <a:buChar char="-"/>
            </a:pPr>
            <a:r>
              <a:rPr lang="no" sz="2000">
                <a:solidFill>
                  <a:schemeClr val="dk1"/>
                </a:solidFill>
              </a:rPr>
              <a:t>The goal is for the AI to navigate and make decisions on its own.</a:t>
            </a:r>
            <a:endParaRPr sz="2000">
              <a:solidFill>
                <a:schemeClr val="dk1"/>
              </a:solidFill>
            </a:endParaRPr>
          </a:p>
          <a:p>
            <a:pPr indent="-355600" lvl="0" marL="457200" rtl="0" algn="l">
              <a:spcBef>
                <a:spcPts val="0"/>
              </a:spcBef>
              <a:spcAft>
                <a:spcPts val="0"/>
              </a:spcAft>
              <a:buClr>
                <a:schemeClr val="dk1"/>
              </a:buClr>
              <a:buSzPts val="2000"/>
              <a:buChar char="-"/>
            </a:pPr>
            <a:r>
              <a:rPr lang="no" sz="2000">
                <a:solidFill>
                  <a:schemeClr val="dk1"/>
                </a:solidFill>
              </a:rPr>
              <a:t>Includes problems like: environment interaction &amp; behaviour and player &amp; AI - interaction.</a:t>
            </a:r>
            <a:endParaRPr sz="2000">
              <a:solidFill>
                <a:schemeClr val="dk1"/>
              </a:solidFill>
            </a:endParaRPr>
          </a:p>
          <a:p>
            <a:pPr indent="-355600" lvl="0" marL="457200" rtl="0" algn="l">
              <a:spcBef>
                <a:spcPts val="0"/>
              </a:spcBef>
              <a:spcAft>
                <a:spcPts val="0"/>
              </a:spcAft>
              <a:buClr>
                <a:schemeClr val="dk1"/>
              </a:buClr>
              <a:buSzPts val="2000"/>
              <a:buChar char="-"/>
            </a:pPr>
            <a:r>
              <a:rPr lang="no" sz="2000">
                <a:solidFill>
                  <a:schemeClr val="dk1"/>
                </a:solidFill>
              </a:rPr>
              <a:t>More dynamic, tweaks to parameters progressing throughout the game.</a:t>
            </a:r>
            <a:endParaRPr sz="2000">
              <a:solidFill>
                <a:schemeClr val="dk1"/>
              </a:solidFill>
            </a:endParaRPr>
          </a:p>
          <a:p>
            <a:pPr indent="-355600" lvl="0" marL="457200" rtl="0" algn="l">
              <a:spcBef>
                <a:spcPts val="0"/>
              </a:spcBef>
              <a:spcAft>
                <a:spcPts val="0"/>
              </a:spcAft>
              <a:buClr>
                <a:schemeClr val="dk1"/>
              </a:buClr>
              <a:buSzPts val="2000"/>
              <a:buChar char="-"/>
            </a:pPr>
            <a:r>
              <a:rPr lang="no" sz="2000">
                <a:solidFill>
                  <a:schemeClr val="dk1"/>
                </a:solidFill>
              </a:rPr>
              <a:t>Lessons</a:t>
            </a:r>
            <a:r>
              <a:rPr lang="no" sz="2000">
                <a:solidFill>
                  <a:schemeClr val="dk1"/>
                </a:solidFill>
              </a:rPr>
              <a:t> learned: Use tools </a:t>
            </a:r>
            <a:r>
              <a:rPr lang="no" sz="2000">
                <a:solidFill>
                  <a:schemeClr val="dk1"/>
                </a:solidFill>
              </a:rPr>
              <a:t>available</a:t>
            </a:r>
            <a:r>
              <a:rPr lang="no" sz="2000">
                <a:solidFill>
                  <a:schemeClr val="dk1"/>
                </a:solidFill>
              </a:rPr>
              <a:t>, clear common idea, get the foundation set, branching</a:t>
            </a:r>
            <a:endParaRPr sz="2000">
              <a:solidFill>
                <a:schemeClr val="dk1"/>
              </a:solidFill>
            </a:endParaRPr>
          </a:p>
          <a:p>
            <a:pPr indent="-355600" lvl="0" marL="457200" rtl="0" algn="l">
              <a:spcBef>
                <a:spcPts val="0"/>
              </a:spcBef>
              <a:spcAft>
                <a:spcPts val="0"/>
              </a:spcAft>
              <a:buClr>
                <a:schemeClr val="dk1"/>
              </a:buClr>
              <a:buSzPts val="2000"/>
              <a:buChar char="-"/>
            </a:pPr>
            <a:r>
              <a:rPr lang="no" sz="2000">
                <a:solidFill>
                  <a:schemeClr val="dk1"/>
                </a:solidFill>
              </a:rPr>
              <a:t>Unity, GitHub, VSCode </a:t>
            </a:r>
            <a:r>
              <a:rPr lang="no" sz="2000">
                <a:solidFill>
                  <a:schemeClr val="dk1"/>
                </a:solidFill>
              </a:rPr>
              <a:t>👍🏻          GitHub in general 👎🏻</a:t>
            </a:r>
            <a:endParaRPr sz="2000">
              <a:solidFill>
                <a:schemeClr val="dk1"/>
              </a:solidFill>
            </a:endParaRPr>
          </a:p>
        </p:txBody>
      </p:sp>
      <p:pic>
        <p:nvPicPr>
          <p:cNvPr id="66" name="Google Shape;66;p14"/>
          <p:cNvPicPr preferRelativeResize="0"/>
          <p:nvPr/>
        </p:nvPicPr>
        <p:blipFill>
          <a:blip r:embed="rId4">
            <a:alphaModFix/>
          </a:blip>
          <a:stretch>
            <a:fillRect/>
          </a:stretch>
        </p:blipFill>
        <p:spPr>
          <a:xfrm>
            <a:off x="7105650" y="445027"/>
            <a:ext cx="1840950" cy="127322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2" name="Google Shape;72;p15"/>
          <p:cNvSpPr txBox="1"/>
          <p:nvPr>
            <p:ph type="title"/>
          </p:nvPr>
        </p:nvSpPr>
        <p:spPr>
          <a:xfrm>
            <a:off x="311700" y="216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Overview of solutions to the problem in existence</a:t>
            </a:r>
            <a:endParaRPr/>
          </a:p>
        </p:txBody>
      </p:sp>
      <p:sp>
        <p:nvSpPr>
          <p:cNvPr id="73" name="Google Shape;73;p15"/>
          <p:cNvSpPr txBox="1"/>
          <p:nvPr>
            <p:ph idx="1" type="body"/>
          </p:nvPr>
        </p:nvSpPr>
        <p:spPr>
          <a:xfrm>
            <a:off x="311700" y="1024350"/>
            <a:ext cx="8520600" cy="3977400"/>
          </a:xfrm>
          <a:prstGeom prst="rect">
            <a:avLst/>
          </a:prstGeom>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b="1" lang="no" sz="1300">
                <a:solidFill>
                  <a:schemeClr val="dk1"/>
                </a:solidFill>
              </a:rPr>
              <a:t>Development of a 2D Game using Artificial Intelligence in Unity</a:t>
            </a:r>
            <a:endParaRPr b="1" sz="1300">
              <a:solidFill>
                <a:schemeClr val="dk1"/>
              </a:solidFill>
            </a:endParaRPr>
          </a:p>
          <a:p>
            <a:pPr indent="0" lvl="0" marL="0" rtl="0" algn="l">
              <a:lnSpc>
                <a:spcPct val="150000"/>
              </a:lnSpc>
              <a:spcBef>
                <a:spcPts val="0"/>
              </a:spcBef>
              <a:spcAft>
                <a:spcPts val="0"/>
              </a:spcAft>
              <a:buNone/>
            </a:pPr>
            <a:r>
              <a:t/>
            </a:r>
            <a:endParaRPr b="1" sz="1100">
              <a:solidFill>
                <a:schemeClr val="dk1"/>
              </a:solidFill>
            </a:endParaRPr>
          </a:p>
          <a:p>
            <a:pPr indent="0" lvl="0" marL="0" rtl="0" algn="l">
              <a:lnSpc>
                <a:spcPct val="150000"/>
              </a:lnSpc>
              <a:spcBef>
                <a:spcPts val="0"/>
              </a:spcBef>
              <a:spcAft>
                <a:spcPts val="0"/>
              </a:spcAft>
              <a:buNone/>
            </a:pPr>
            <a:r>
              <a:rPr lang="no" sz="1200">
                <a:solidFill>
                  <a:schemeClr val="dk1"/>
                </a:solidFill>
              </a:rPr>
              <a:t>This paper was essential in shaping the intelligent behaviour of our NPC (Toby). This paper explains the creation of NPC characteristics using Finite State Machine (FSM). FSM creates a workflow for TOBY by creating multiple states that can execute on unique triggers. TOBY’S actions will be defined as a set of states: {walk, run, search, follow, scare} … etc. The condition for a state change (which is to transition from one action to another) can be triggered by tricks like time elapsed or by another FSM. FSM’s can also be represented graphically using nodes and transitions which helped visualize the flow of TOBY’s actions. </a:t>
            </a:r>
            <a:endParaRPr sz="1200">
              <a:solidFill>
                <a:schemeClr val="dk1"/>
              </a:solidFill>
            </a:endParaRPr>
          </a:p>
          <a:p>
            <a:pPr indent="0" lvl="0" marL="457200" rtl="0" algn="l">
              <a:spcBef>
                <a:spcPts val="0"/>
              </a:spcBef>
              <a:spcAft>
                <a:spcPts val="0"/>
              </a:spcAft>
              <a:buNone/>
            </a:pPr>
            <a:r>
              <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0" lvl="0" marL="457200" rtl="0" algn="l">
              <a:lnSpc>
                <a:spcPct val="200000"/>
              </a:lnSpc>
              <a:spcBef>
                <a:spcPts val="0"/>
              </a:spcBef>
              <a:spcAft>
                <a:spcPts val="0"/>
              </a:spcAft>
              <a:buNone/>
            </a:pPr>
            <a:r>
              <a:rPr lang="no" sz="1200">
                <a:solidFill>
                  <a:schemeClr val="dk1"/>
                </a:solidFill>
                <a:latin typeface="Times New Roman"/>
                <a:ea typeface="Times New Roman"/>
                <a:cs typeface="Times New Roman"/>
                <a:sym typeface="Times New Roman"/>
              </a:rPr>
              <a:t>Citation:</a:t>
            </a:r>
            <a:endParaRPr sz="1200">
              <a:solidFill>
                <a:schemeClr val="dk1"/>
              </a:solidFill>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rPr lang="no" sz="1200">
                <a:solidFill>
                  <a:schemeClr val="dk1"/>
                </a:solidFill>
                <a:latin typeface="Times New Roman"/>
                <a:ea typeface="Times New Roman"/>
                <a:cs typeface="Times New Roman"/>
                <a:sym typeface="Times New Roman"/>
              </a:rPr>
              <a:t>R. M. Sindhu, L. S. P. Annabel and G. Monisha, "Development of a 2D Game using Artificial Intelligence in Unity," 2022 6th International Conference on Trends in Electronics and Informatics (ICOEI), 2022, pp. 1031-1037, doi: 10.1109/ICOEI53556.2022.9776750.</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b="1"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79" name="Google Shape;79;p16"/>
          <p:cNvSpPr txBox="1"/>
          <p:nvPr>
            <p:ph type="title"/>
          </p:nvPr>
        </p:nvSpPr>
        <p:spPr>
          <a:xfrm>
            <a:off x="311700" y="216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Overview of solutions to the problem in existence</a:t>
            </a:r>
            <a:endParaRPr/>
          </a:p>
        </p:txBody>
      </p:sp>
      <p:sp>
        <p:nvSpPr>
          <p:cNvPr id="80" name="Google Shape;80;p16"/>
          <p:cNvSpPr txBox="1"/>
          <p:nvPr>
            <p:ph idx="1" type="body"/>
          </p:nvPr>
        </p:nvSpPr>
        <p:spPr>
          <a:xfrm>
            <a:off x="311700" y="1024350"/>
            <a:ext cx="8520600" cy="3912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no" sz="1300">
                <a:solidFill>
                  <a:schemeClr val="dk1"/>
                </a:solidFill>
              </a:rPr>
              <a:t>A</a:t>
            </a:r>
            <a:r>
              <a:rPr b="1" lang="no" sz="1300">
                <a:solidFill>
                  <a:schemeClr val="dk1"/>
                </a:solidFill>
              </a:rPr>
              <a:t> navigation mesh for dynamic environments</a:t>
            </a:r>
            <a:endParaRPr b="1" sz="1100">
              <a:solidFill>
                <a:schemeClr val="dk1"/>
              </a:solidFill>
            </a:endParaRPr>
          </a:p>
          <a:p>
            <a:pPr indent="0" lvl="0" marL="0" rtl="0" algn="l">
              <a:lnSpc>
                <a:spcPct val="150000"/>
              </a:lnSpc>
              <a:spcBef>
                <a:spcPts val="0"/>
              </a:spcBef>
              <a:spcAft>
                <a:spcPts val="0"/>
              </a:spcAft>
              <a:buNone/>
            </a:pPr>
            <a:r>
              <a:t/>
            </a:r>
            <a:endParaRPr b="1" sz="1100">
              <a:solidFill>
                <a:schemeClr val="dk1"/>
              </a:solidFill>
            </a:endParaRPr>
          </a:p>
          <a:p>
            <a:pPr indent="0" lvl="0" marL="0" marR="0" rtl="0" algn="l">
              <a:lnSpc>
                <a:spcPct val="150000"/>
              </a:lnSpc>
              <a:spcBef>
                <a:spcPts val="0"/>
              </a:spcBef>
              <a:spcAft>
                <a:spcPts val="0"/>
              </a:spcAft>
              <a:buNone/>
            </a:pPr>
            <a:r>
              <a:rPr lang="no" sz="1200">
                <a:solidFill>
                  <a:schemeClr val="dk1"/>
                </a:solidFill>
              </a:rPr>
              <a:t>This paper describes how to implement a navigation mesh, which is a unique data structure to represent walkable space in the 3D environment. It helps plan visually convincing paths through the complicated environment. A nav mesh built into the Unity 3D engine was used in our project to be implemented on to a static environment. The </a:t>
            </a:r>
            <a:r>
              <a:rPr lang="no" sz="1300">
                <a:solidFill>
                  <a:schemeClr val="dk1"/>
                </a:solidFill>
              </a:rPr>
              <a:t>environment</a:t>
            </a:r>
            <a:r>
              <a:rPr lang="no" sz="1200">
                <a:solidFill>
                  <a:schemeClr val="dk1"/>
                </a:solidFill>
              </a:rPr>
              <a:t> was then populated with some convex polygonal obstacles. The methods described in the paper made the routine much faster.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457200" rtl="0" algn="l">
              <a:spcBef>
                <a:spcPts val="0"/>
              </a:spcBef>
              <a:spcAft>
                <a:spcPts val="0"/>
              </a:spcAft>
              <a:buNone/>
            </a:pPr>
            <a:r>
              <a:t/>
            </a:r>
            <a:endParaRPr sz="1100">
              <a:solidFill>
                <a:schemeClr val="dk1"/>
              </a:solidFill>
            </a:endParaRPr>
          </a:p>
          <a:p>
            <a:pPr indent="0" lvl="0" marL="457200" rtl="0" algn="l">
              <a:spcBef>
                <a:spcPts val="0"/>
              </a:spcBef>
              <a:spcAft>
                <a:spcPts val="0"/>
              </a:spcAft>
              <a:buNone/>
            </a:pPr>
            <a:r>
              <a:rPr lang="no" sz="1100">
                <a:solidFill>
                  <a:schemeClr val="dk1"/>
                </a:solidFill>
              </a:rPr>
              <a:t>Citation:</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0" lvl="0" marL="457200" rtl="0" algn="l">
              <a:lnSpc>
                <a:spcPct val="200000"/>
              </a:lnSpc>
              <a:spcBef>
                <a:spcPts val="0"/>
              </a:spcBef>
              <a:spcAft>
                <a:spcPts val="0"/>
              </a:spcAft>
              <a:buNone/>
            </a:pPr>
            <a:r>
              <a:rPr lang="no" sz="1200">
                <a:solidFill>
                  <a:schemeClr val="dk1"/>
                </a:solidFill>
                <a:latin typeface="Times New Roman"/>
                <a:ea typeface="Times New Roman"/>
                <a:cs typeface="Times New Roman"/>
                <a:sym typeface="Times New Roman"/>
              </a:rPr>
              <a:t>Toll, Wouter G. van, et al. “A Navigation Mesh for Dynamic Environments.” </a:t>
            </a:r>
            <a:r>
              <a:rPr i="1" lang="no" sz="1200">
                <a:solidFill>
                  <a:schemeClr val="dk1"/>
                </a:solidFill>
                <a:latin typeface="Times New Roman"/>
                <a:ea typeface="Times New Roman"/>
                <a:cs typeface="Times New Roman"/>
                <a:sym typeface="Times New Roman"/>
              </a:rPr>
              <a:t>Computer Animation and Virtual Worlds</a:t>
            </a:r>
            <a:r>
              <a:rPr lang="no" sz="1200">
                <a:solidFill>
                  <a:schemeClr val="dk1"/>
                </a:solidFill>
                <a:latin typeface="Times New Roman"/>
                <a:ea typeface="Times New Roman"/>
                <a:cs typeface="Times New Roman"/>
                <a:sym typeface="Times New Roman"/>
              </a:rPr>
              <a:t>, vol. 23, no. 6, Wiley, June 2012, pp. 535–46. https://doi.org/10.1002/cav.1468.</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New ideas</a:t>
            </a:r>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1200"/>
              </a:spcBef>
              <a:spcAft>
                <a:spcPts val="0"/>
              </a:spcAft>
              <a:buClr>
                <a:schemeClr val="dk1"/>
              </a:buClr>
              <a:buSzPts val="2100"/>
              <a:buChar char="●"/>
            </a:pPr>
            <a:r>
              <a:rPr lang="no"/>
              <a:t>Raycast Correction</a:t>
            </a:r>
            <a:endParaRPr/>
          </a:p>
          <a:p>
            <a:pPr indent="-298450" lvl="1" marL="914400" rtl="0" algn="l">
              <a:spcBef>
                <a:spcPts val="0"/>
              </a:spcBef>
              <a:spcAft>
                <a:spcPts val="0"/>
              </a:spcAft>
              <a:buClr>
                <a:schemeClr val="dk1"/>
              </a:buClr>
              <a:buSzPts val="1100"/>
              <a:buChar char="●"/>
            </a:pPr>
            <a:r>
              <a:rPr lang="no"/>
              <a:t>Move object next position in an attempt to stop toby from getting stuck in corners.</a:t>
            </a:r>
            <a:endParaRPr/>
          </a:p>
          <a:p>
            <a:pPr indent="-298450" lvl="1" marL="914400" rtl="0" algn="l">
              <a:spcBef>
                <a:spcPts val="0"/>
              </a:spcBef>
              <a:spcAft>
                <a:spcPts val="0"/>
              </a:spcAft>
              <a:buClr>
                <a:schemeClr val="dk1"/>
              </a:buClr>
              <a:buSzPts val="1100"/>
              <a:buChar char="●"/>
            </a:pPr>
            <a:r>
              <a:rPr lang="no"/>
              <a:t>If toby’s front distance and left or right distance is </a:t>
            </a:r>
            <a:r>
              <a:rPr lang="no"/>
              <a:t>too</a:t>
            </a:r>
            <a:r>
              <a:rPr lang="no"/>
              <a:t> close to a </a:t>
            </a:r>
            <a:r>
              <a:rPr lang="no"/>
              <a:t>rigid</a:t>
            </a:r>
            <a:r>
              <a:rPr lang="no"/>
              <a:t> </a:t>
            </a:r>
            <a:r>
              <a:rPr lang="no"/>
              <a:t>body It will add or subtract from position accordingly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37288"/>
              <a:buFont typeface="Arial"/>
              <a:buNone/>
            </a:pPr>
            <a:r>
              <a:rPr lang="no" sz="2950"/>
              <a:t>System Requirements</a:t>
            </a:r>
            <a:endParaRPr/>
          </a:p>
        </p:txBody>
      </p:sp>
      <p:pic>
        <p:nvPicPr>
          <p:cNvPr id="94" name="Google Shape;94;p18"/>
          <p:cNvPicPr preferRelativeResize="0"/>
          <p:nvPr/>
        </p:nvPicPr>
        <p:blipFill>
          <a:blip r:embed="rId4">
            <a:alphaModFix/>
          </a:blip>
          <a:stretch>
            <a:fillRect/>
          </a:stretch>
        </p:blipFill>
        <p:spPr>
          <a:xfrm>
            <a:off x="1064300" y="1175850"/>
            <a:ext cx="2443400" cy="1527125"/>
          </a:xfrm>
          <a:prstGeom prst="rect">
            <a:avLst/>
          </a:prstGeom>
          <a:noFill/>
          <a:ln>
            <a:noFill/>
          </a:ln>
        </p:spPr>
      </p:pic>
      <p:pic>
        <p:nvPicPr>
          <p:cNvPr id="95" name="Google Shape;95;p18"/>
          <p:cNvPicPr preferRelativeResize="0"/>
          <p:nvPr/>
        </p:nvPicPr>
        <p:blipFill>
          <a:blip r:embed="rId5">
            <a:alphaModFix/>
          </a:blip>
          <a:stretch>
            <a:fillRect/>
          </a:stretch>
        </p:blipFill>
        <p:spPr>
          <a:xfrm>
            <a:off x="5368050" y="1175850"/>
            <a:ext cx="3063900" cy="1527125"/>
          </a:xfrm>
          <a:prstGeom prst="rect">
            <a:avLst/>
          </a:prstGeom>
          <a:noFill/>
          <a:ln>
            <a:noFill/>
          </a:ln>
        </p:spPr>
      </p:pic>
      <p:sp>
        <p:nvSpPr>
          <p:cNvPr id="96" name="Google Shape;96;p18"/>
          <p:cNvSpPr txBox="1"/>
          <p:nvPr>
            <p:ph idx="1" type="body"/>
          </p:nvPr>
        </p:nvSpPr>
        <p:spPr>
          <a:xfrm>
            <a:off x="868225" y="3012875"/>
            <a:ext cx="7563600" cy="1527000"/>
          </a:xfrm>
          <a:prstGeom prst="rect">
            <a:avLst/>
          </a:prstGeom>
        </p:spPr>
        <p:txBody>
          <a:bodyPr anchorCtr="0" anchor="t" bIns="91425" lIns="91425" spcFirstLastPara="1" rIns="91425" wrap="square" tIns="91425">
            <a:normAutofit/>
          </a:bodyPr>
          <a:lstStyle/>
          <a:p>
            <a:pPr indent="-361950" lvl="0" marL="457200" rtl="0" algn="l">
              <a:spcBef>
                <a:spcPts val="1200"/>
              </a:spcBef>
              <a:spcAft>
                <a:spcPts val="0"/>
              </a:spcAft>
              <a:buClr>
                <a:schemeClr val="dk1"/>
              </a:buClr>
              <a:buSzPts val="2100"/>
              <a:buChar char="●"/>
            </a:pPr>
            <a:r>
              <a:rPr lang="no" sz="2100">
                <a:solidFill>
                  <a:schemeClr val="dk1"/>
                </a:solidFill>
              </a:rPr>
              <a:t>Packages through Unity Asset Store: </a:t>
            </a:r>
            <a:endParaRPr sz="2100">
              <a:solidFill>
                <a:schemeClr val="dk1"/>
              </a:solidFill>
            </a:endParaRPr>
          </a:p>
          <a:p>
            <a:pPr indent="-361950" lvl="1" marL="914400" rtl="0" algn="l">
              <a:lnSpc>
                <a:spcPct val="120000"/>
              </a:lnSpc>
              <a:spcBef>
                <a:spcPts val="0"/>
              </a:spcBef>
              <a:spcAft>
                <a:spcPts val="0"/>
              </a:spcAft>
              <a:buClr>
                <a:schemeClr val="dk1"/>
              </a:buClr>
              <a:buSzPts val="2100"/>
              <a:buChar char="○"/>
            </a:pPr>
            <a:r>
              <a:rPr b="1" lang="no" sz="1650">
                <a:solidFill>
                  <a:srgbClr val="E8E6E3"/>
                </a:solidFill>
                <a:highlight>
                  <a:srgbClr val="121415"/>
                </a:highlight>
                <a:latin typeface="Roboto"/>
                <a:ea typeface="Roboto"/>
                <a:cs typeface="Roboto"/>
                <a:sym typeface="Roboto"/>
              </a:rPr>
              <a:t>Modular First Person Controller</a:t>
            </a:r>
            <a:endParaRPr b="1" sz="1650">
              <a:solidFill>
                <a:srgbClr val="E8E6E3"/>
              </a:solidFill>
              <a:highlight>
                <a:srgbClr val="121415"/>
              </a:highlight>
              <a:latin typeface="Roboto"/>
              <a:ea typeface="Roboto"/>
              <a:cs typeface="Roboto"/>
              <a:sym typeface="Roboto"/>
            </a:endParaRPr>
          </a:p>
          <a:p>
            <a:pPr indent="-361950" lvl="1" marL="914400" rtl="0" algn="l">
              <a:lnSpc>
                <a:spcPct val="120000"/>
              </a:lnSpc>
              <a:spcBef>
                <a:spcPts val="0"/>
              </a:spcBef>
              <a:spcAft>
                <a:spcPts val="0"/>
              </a:spcAft>
              <a:buClr>
                <a:schemeClr val="dk1"/>
              </a:buClr>
              <a:buSzPts val="2100"/>
              <a:buChar char="○"/>
            </a:pPr>
            <a:r>
              <a:rPr b="1" lang="no" sz="1650">
                <a:solidFill>
                  <a:srgbClr val="E8E6E3"/>
                </a:solidFill>
                <a:highlight>
                  <a:srgbClr val="121415"/>
                </a:highlight>
                <a:latin typeface="Roboto"/>
                <a:ea typeface="Roboto"/>
                <a:cs typeface="Roboto"/>
                <a:sym typeface="Roboto"/>
              </a:rPr>
              <a:t>POLYGON Dungeons</a:t>
            </a:r>
            <a:endParaRPr sz="21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2" name="Google Shape;102;p19"/>
          <p:cNvSpPr txBox="1"/>
          <p:nvPr>
            <p:ph type="title"/>
          </p:nvPr>
        </p:nvSpPr>
        <p:spPr>
          <a:xfrm>
            <a:off x="311700" y="445025"/>
            <a:ext cx="8520600" cy="2126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no" sz="2950"/>
              <a:t>Design: </a:t>
            </a:r>
            <a:endParaRPr sz="2950"/>
          </a:p>
          <a:p>
            <a:pPr indent="0" lvl="0" marL="0" rtl="0" algn="l">
              <a:lnSpc>
                <a:spcPct val="115000"/>
              </a:lnSpc>
              <a:spcBef>
                <a:spcPts val="0"/>
              </a:spcBef>
              <a:spcAft>
                <a:spcPts val="0"/>
              </a:spcAft>
              <a:buClr>
                <a:schemeClr val="dk1"/>
              </a:buClr>
              <a:buSzPts val="1100"/>
              <a:buFont typeface="Arial"/>
              <a:buNone/>
            </a:pPr>
            <a:r>
              <a:rPr lang="no" sz="2950"/>
              <a:t>Architecture </a:t>
            </a:r>
            <a:endParaRPr sz="2950"/>
          </a:p>
          <a:p>
            <a:pPr indent="0" lvl="0" marL="0" rtl="0" algn="l">
              <a:lnSpc>
                <a:spcPct val="115000"/>
              </a:lnSpc>
              <a:spcBef>
                <a:spcPts val="0"/>
              </a:spcBef>
              <a:spcAft>
                <a:spcPts val="0"/>
              </a:spcAft>
              <a:buClr>
                <a:schemeClr val="dk1"/>
              </a:buClr>
              <a:buSzPts val="1100"/>
              <a:buFont typeface="Arial"/>
              <a:buNone/>
            </a:pPr>
            <a:r>
              <a:rPr lang="no" sz="2950"/>
              <a:t>Diagram</a:t>
            </a:r>
            <a:endParaRPr/>
          </a:p>
        </p:txBody>
      </p:sp>
      <p:pic>
        <p:nvPicPr>
          <p:cNvPr id="103" name="Google Shape;103;p19"/>
          <p:cNvPicPr preferRelativeResize="0"/>
          <p:nvPr/>
        </p:nvPicPr>
        <p:blipFill>
          <a:blip r:embed="rId4">
            <a:alphaModFix/>
          </a:blip>
          <a:stretch>
            <a:fillRect/>
          </a:stretch>
        </p:blipFill>
        <p:spPr>
          <a:xfrm>
            <a:off x="3103525" y="441975"/>
            <a:ext cx="5544499" cy="42595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9" name="Google Shape;109;p20"/>
          <p:cNvSpPr txBox="1"/>
          <p:nvPr>
            <p:ph type="title"/>
          </p:nvPr>
        </p:nvSpPr>
        <p:spPr>
          <a:xfrm>
            <a:off x="311700" y="445025"/>
            <a:ext cx="8520600" cy="1193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no" sz="2950"/>
              <a:t>Design: Experiments and Changes</a:t>
            </a:r>
            <a:endParaRPr sz="2950"/>
          </a:p>
          <a:p>
            <a:pPr indent="0" lvl="0" marL="0" rtl="0" algn="l">
              <a:spcBef>
                <a:spcPts val="0"/>
              </a:spcBef>
              <a:spcAft>
                <a:spcPts val="0"/>
              </a:spcAft>
              <a:buNone/>
            </a:pPr>
            <a:r>
              <a:t/>
            </a:r>
            <a:endParaRPr/>
          </a:p>
        </p:txBody>
      </p:sp>
      <p:pic>
        <p:nvPicPr>
          <p:cNvPr id="110" name="Google Shape;110;p20"/>
          <p:cNvPicPr preferRelativeResize="0"/>
          <p:nvPr/>
        </p:nvPicPr>
        <p:blipFill>
          <a:blip r:embed="rId4">
            <a:alphaModFix/>
          </a:blip>
          <a:stretch>
            <a:fillRect/>
          </a:stretch>
        </p:blipFill>
        <p:spPr>
          <a:xfrm>
            <a:off x="311700" y="2874575"/>
            <a:ext cx="4356574" cy="1899675"/>
          </a:xfrm>
          <a:prstGeom prst="rect">
            <a:avLst/>
          </a:prstGeom>
          <a:noFill/>
          <a:ln>
            <a:noFill/>
          </a:ln>
        </p:spPr>
      </p:pic>
      <p:sp>
        <p:nvSpPr>
          <p:cNvPr id="111" name="Google Shape;111;p20"/>
          <p:cNvSpPr txBox="1"/>
          <p:nvPr>
            <p:ph idx="1" type="body"/>
          </p:nvPr>
        </p:nvSpPr>
        <p:spPr>
          <a:xfrm>
            <a:off x="311700" y="1442850"/>
            <a:ext cx="4140600" cy="2257800"/>
          </a:xfrm>
          <a:prstGeom prst="rect">
            <a:avLst/>
          </a:prstGeom>
        </p:spPr>
        <p:txBody>
          <a:bodyPr anchorCtr="0" anchor="t" bIns="91425" lIns="91425" spcFirstLastPara="1" rIns="91425" wrap="square" tIns="91425">
            <a:normAutofit lnSpcReduction="20000"/>
          </a:bodyPr>
          <a:lstStyle/>
          <a:p>
            <a:pPr indent="-361950" lvl="0" marL="457200" rtl="0" algn="l">
              <a:spcBef>
                <a:spcPts val="1200"/>
              </a:spcBef>
              <a:spcAft>
                <a:spcPts val="0"/>
              </a:spcAft>
              <a:buClr>
                <a:schemeClr val="dk1"/>
              </a:buClr>
              <a:buSzPts val="2100"/>
              <a:buChar char="●"/>
            </a:pPr>
            <a:r>
              <a:rPr lang="no" sz="2100">
                <a:solidFill>
                  <a:schemeClr val="dk1"/>
                </a:solidFill>
              </a:rPr>
              <a:t>Adjusting the pathing circle.</a:t>
            </a:r>
            <a:endParaRPr sz="2100">
              <a:solidFill>
                <a:schemeClr val="dk1"/>
              </a:solidFill>
            </a:endParaRPr>
          </a:p>
          <a:p>
            <a:pPr indent="-361950" lvl="0" marL="457200" rtl="0" algn="l">
              <a:spcBef>
                <a:spcPts val="0"/>
              </a:spcBef>
              <a:spcAft>
                <a:spcPts val="0"/>
              </a:spcAft>
              <a:buClr>
                <a:schemeClr val="dk1"/>
              </a:buClr>
              <a:buSzPts val="2100"/>
              <a:buChar char="●"/>
            </a:pPr>
            <a:r>
              <a:rPr lang="no" sz="2100">
                <a:solidFill>
                  <a:schemeClr val="dk1"/>
                </a:solidFill>
              </a:rPr>
              <a:t>Tweaking </a:t>
            </a:r>
            <a:r>
              <a:rPr lang="no" sz="2100">
                <a:solidFill>
                  <a:schemeClr val="dk1"/>
                </a:solidFill>
              </a:rPr>
              <a:t>the “seeing” function of the agent.</a:t>
            </a:r>
            <a:endParaRPr sz="2100">
              <a:solidFill>
                <a:schemeClr val="dk1"/>
              </a:solidFill>
            </a:endParaRPr>
          </a:p>
          <a:p>
            <a:pPr indent="0" lvl="0" marL="0" rtl="0" algn="l">
              <a:spcBef>
                <a:spcPts val="2000"/>
              </a:spcBef>
              <a:spcAft>
                <a:spcPts val="0"/>
              </a:spcAft>
              <a:buNone/>
            </a:pPr>
            <a:r>
              <a:t/>
            </a:r>
            <a:endParaRPr sz="2100">
              <a:solidFill>
                <a:schemeClr val="dk1"/>
              </a:solidFill>
            </a:endParaRPr>
          </a:p>
          <a:p>
            <a:pPr indent="0" lvl="0" marL="0" rtl="0" algn="l">
              <a:spcBef>
                <a:spcPts val="2000"/>
              </a:spcBef>
              <a:spcAft>
                <a:spcPts val="1200"/>
              </a:spcAft>
              <a:buNone/>
            </a:pPr>
            <a:r>
              <a:t/>
            </a:r>
            <a:endParaRPr/>
          </a:p>
        </p:txBody>
      </p:sp>
      <p:pic>
        <p:nvPicPr>
          <p:cNvPr id="112" name="Google Shape;112;p20"/>
          <p:cNvPicPr preferRelativeResize="0"/>
          <p:nvPr/>
        </p:nvPicPr>
        <p:blipFill>
          <a:blip r:embed="rId5">
            <a:alphaModFix/>
          </a:blip>
          <a:stretch>
            <a:fillRect/>
          </a:stretch>
        </p:blipFill>
        <p:spPr>
          <a:xfrm>
            <a:off x="4813452" y="1442850"/>
            <a:ext cx="4018850" cy="2025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8" name="Google Shape;118;p21"/>
          <p:cNvSpPr txBox="1"/>
          <p:nvPr>
            <p:ph type="title"/>
          </p:nvPr>
        </p:nvSpPr>
        <p:spPr>
          <a:xfrm>
            <a:off x="311700" y="150800"/>
            <a:ext cx="8520600" cy="1086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no" sz="2950"/>
              <a:t>Demo</a:t>
            </a:r>
            <a:endParaRPr/>
          </a:p>
        </p:txBody>
      </p:sp>
      <p:pic>
        <p:nvPicPr>
          <p:cNvPr id="119" name="Google Shape;119;p21" title="AIProjectDemo.mp4">
            <a:hlinkClick r:id="rId4"/>
          </p:cNvPr>
          <p:cNvPicPr preferRelativeResize="0"/>
          <p:nvPr/>
        </p:nvPicPr>
        <p:blipFill>
          <a:blip r:embed="rId5">
            <a:alphaModFix/>
          </a:blip>
          <a:stretch>
            <a:fillRect/>
          </a:stretch>
        </p:blipFill>
        <p:spPr>
          <a:xfrm>
            <a:off x="825438" y="655725"/>
            <a:ext cx="7493126" cy="4214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